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57" r:id="rId6"/>
    <p:sldId id="259" r:id="rId7"/>
    <p:sldId id="258" r:id="rId8"/>
    <p:sldId id="260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96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3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5977-F911-4DA7-81B0-8C0BB547B04E}" type="datetimeFigureOut">
              <a:rPr lang="fr-FR" smtClean="0"/>
              <a:t>23/02/2024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0-314F-4DFD-9081-DC7F788813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1722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5977-F911-4DA7-81B0-8C0BB547B04E}" type="datetimeFigureOut">
              <a:rPr lang="fr-FR" smtClean="0"/>
              <a:t>23/02/2024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0-314F-4DFD-9081-DC7F788813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05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5977-F911-4DA7-81B0-8C0BB547B04E}" type="datetimeFigureOut">
              <a:rPr lang="fr-FR" smtClean="0"/>
              <a:t>23/02/2024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0-314F-4DFD-9081-DC7F788813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0604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5977-F911-4DA7-81B0-8C0BB547B04E}" type="datetimeFigureOut">
              <a:rPr lang="fr-FR" smtClean="0"/>
              <a:t>23/02/2024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0-314F-4DFD-9081-DC7F788813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692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5977-F911-4DA7-81B0-8C0BB547B04E}" type="datetimeFigureOut">
              <a:rPr lang="fr-FR" smtClean="0"/>
              <a:t>23/02/2024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0-314F-4DFD-9081-DC7F788813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5595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5977-F911-4DA7-81B0-8C0BB547B04E}" type="datetimeFigureOut">
              <a:rPr lang="fr-FR" smtClean="0"/>
              <a:t>23/02/2024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0-314F-4DFD-9081-DC7F788813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1455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5977-F911-4DA7-81B0-8C0BB547B04E}" type="datetimeFigureOut">
              <a:rPr lang="fr-FR" smtClean="0"/>
              <a:t>23/02/2024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0-314F-4DFD-9081-DC7F788813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10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5977-F911-4DA7-81B0-8C0BB547B04E}" type="datetimeFigureOut">
              <a:rPr lang="fr-FR" smtClean="0"/>
              <a:t>23/02/2024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0-314F-4DFD-9081-DC7F788813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274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5977-F911-4DA7-81B0-8C0BB547B04E}" type="datetimeFigureOut">
              <a:rPr lang="fr-FR" smtClean="0"/>
              <a:t>23/02/2024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0-314F-4DFD-9081-DC7F788813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2309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5977-F911-4DA7-81B0-8C0BB547B04E}" type="datetimeFigureOut">
              <a:rPr lang="fr-FR" smtClean="0"/>
              <a:t>23/02/2024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0-314F-4DFD-9081-DC7F788813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3881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B5977-F911-4DA7-81B0-8C0BB547B04E}" type="datetimeFigureOut">
              <a:rPr lang="fr-FR" smtClean="0"/>
              <a:t>23/02/2024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E300-314F-4DFD-9081-DC7F788813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1647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B5977-F911-4DA7-81B0-8C0BB547B04E}" type="datetimeFigureOut">
              <a:rPr lang="fr-FR" smtClean="0"/>
              <a:t>23/02/2024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1E300-314F-4DFD-9081-DC7F788813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586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5" t="14408" r="9728" b="13527"/>
          <a:stretch/>
        </p:blipFill>
        <p:spPr bwMode="auto">
          <a:xfrm>
            <a:off x="9972675" y="379413"/>
            <a:ext cx="1771649" cy="9636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angle 5"/>
          <p:cNvSpPr/>
          <p:nvPr/>
        </p:nvSpPr>
        <p:spPr>
          <a:xfrm>
            <a:off x="442914" y="1560092"/>
            <a:ext cx="11301410" cy="18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</a:pPr>
            <a:r>
              <a:rPr lang="fr-FR" b="1" cap="all" spc="75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Concertation pluridisciplinaire </a:t>
            </a:r>
          </a:p>
          <a:p>
            <a:pPr algn="ctr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</a:pPr>
            <a:r>
              <a:rPr lang="fr-FR" b="1" cap="all" spc="75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« </a:t>
            </a:r>
            <a:r>
              <a:rPr lang="fr-FR" b="1" cap="all" spc="75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troubles du comportement d’origine génétique</a:t>
            </a:r>
            <a:r>
              <a:rPr lang="fr-FR" b="1" cap="all" spc="75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»</a:t>
            </a:r>
          </a:p>
          <a:p>
            <a:pPr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fr-FR" sz="3200" b="1" kern="0" dirty="0" smtClean="0"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Fiche de renseignements pour soumission d’un dossier à la RCP</a:t>
            </a:r>
            <a:endParaRPr lang="fr-FR" sz="3600" b="1" kern="0" dirty="0" smtClean="0">
              <a:solidFill>
                <a:srgbClr val="2E74B5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969037"/>
              </p:ext>
            </p:extLst>
          </p:nvPr>
        </p:nvGraphicFramePr>
        <p:xfrm>
          <a:off x="972064" y="3344561"/>
          <a:ext cx="10610336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27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7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2353">
                <a:tc>
                  <a:txBody>
                    <a:bodyPr/>
                    <a:lstStyle/>
                    <a:p>
                      <a:r>
                        <a:rPr lang="fr-FR" dirty="0" smtClean="0"/>
                        <a:t>Médecin demandeur de l’avis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Identité du patient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 :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Prénom :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Fonction :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Lieu d’exercice :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e-mail :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Coordonnées téléphoniques :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 de naissance :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 d’usage :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Prénom :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Date de naissance :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Sexe : 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Masculin	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féminin</a:t>
                      </a:r>
                    </a:p>
                    <a:p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Adresse de résidence complète :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Commune de naissance (obligatoire) :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Médecin référent :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972064" y="5800546"/>
            <a:ext cx="10610336" cy="58477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Diagnostic étiologique / génétique :</a:t>
            </a:r>
          </a:p>
          <a:p>
            <a:r>
              <a:rPr lang="fr-FR" sz="1600" dirty="0" smtClean="0"/>
              <a:t>Diagnostic psychiatrique : </a:t>
            </a:r>
            <a:endParaRPr lang="fr-FR" sz="1600" dirty="0"/>
          </a:p>
        </p:txBody>
      </p:sp>
      <p:sp>
        <p:nvSpPr>
          <p:cNvPr id="9" name="ZoneTexte 8"/>
          <p:cNvSpPr txBox="1"/>
          <p:nvPr/>
        </p:nvSpPr>
        <p:spPr>
          <a:xfrm>
            <a:off x="11582400" y="639256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1/8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14" y="379413"/>
            <a:ext cx="1786957" cy="6468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871" y="125546"/>
            <a:ext cx="1266905" cy="126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014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7584" y="349130"/>
            <a:ext cx="11301410" cy="61927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fr-FR" sz="3200" b="1" kern="0" dirty="0" smtClean="0"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Situation familiale / mode de vie actuel</a:t>
            </a:r>
            <a:endParaRPr lang="fr-FR" sz="3600" b="1" kern="0" dirty="0" smtClean="0">
              <a:solidFill>
                <a:srgbClr val="2E74B5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87178" y="1556951"/>
            <a:ext cx="1124181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2060"/>
                </a:solidFill>
              </a:rPr>
              <a:t>Composition de la famille : </a:t>
            </a:r>
            <a:r>
              <a:rPr lang="fr-FR" sz="1400" dirty="0" smtClean="0"/>
              <a:t>…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b="1" dirty="0" smtClean="0">
                <a:solidFill>
                  <a:srgbClr val="002060"/>
                </a:solidFill>
              </a:rPr>
              <a:t>Antécédents familiaux pertinents : </a:t>
            </a:r>
            <a:r>
              <a:rPr lang="fr-FR" sz="1400" dirty="0" smtClean="0"/>
              <a:t>…</a:t>
            </a:r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r>
              <a:rPr lang="fr-FR" b="1" dirty="0" smtClean="0">
                <a:solidFill>
                  <a:srgbClr val="002060"/>
                </a:solidFill>
              </a:rPr>
              <a:t>Lieu de vie : </a:t>
            </a:r>
            <a:r>
              <a:rPr lang="fr-FR" sz="1400" dirty="0" smtClean="0"/>
              <a:t>…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b="1" dirty="0" smtClean="0">
                <a:solidFill>
                  <a:srgbClr val="002060"/>
                </a:solidFill>
              </a:rPr>
              <a:t>Activités la journées (travail, scolarité, activités) : </a:t>
            </a:r>
            <a:r>
              <a:rPr lang="fr-FR" sz="1400" dirty="0" smtClean="0"/>
              <a:t>…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b="1" dirty="0" smtClean="0">
                <a:solidFill>
                  <a:srgbClr val="002060"/>
                </a:solidFill>
              </a:rPr>
              <a:t>Structure(s) de suivi / de prise en charge </a:t>
            </a:r>
            <a:r>
              <a:rPr lang="fr-FR" sz="1400" i="1" dirty="0" smtClean="0">
                <a:solidFill>
                  <a:srgbClr val="002060"/>
                </a:solidFill>
              </a:rPr>
              <a:t>(ex. SESSAD, CMP, psychiatre libéral, …) </a:t>
            </a:r>
            <a:r>
              <a:rPr lang="fr-FR" b="1" dirty="0" smtClean="0">
                <a:solidFill>
                  <a:srgbClr val="002060"/>
                </a:solidFill>
              </a:rPr>
              <a:t>: </a:t>
            </a:r>
            <a:r>
              <a:rPr lang="fr-FR" sz="1400" dirty="0" smtClean="0"/>
              <a:t>…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1582400" y="639256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2/8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2747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7584" y="349130"/>
            <a:ext cx="11301410" cy="59593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fr-FR" sz="3200" b="1" kern="0" dirty="0" smtClean="0"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Antécédents médicaux pertinents / problèmes associés</a:t>
            </a:r>
            <a:endParaRPr lang="fr-FR" sz="3600" b="1" kern="0" dirty="0" smtClean="0">
              <a:solidFill>
                <a:srgbClr val="2E74B5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77794" y="1548713"/>
            <a:ext cx="11241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2060"/>
                </a:solidFill>
              </a:rPr>
              <a:t>Description :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978289" y="1548713"/>
            <a:ext cx="1124181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Précisez, </a:t>
            </a:r>
          </a:p>
          <a:p>
            <a:r>
              <a:rPr lang="fr-FR" sz="1600" b="1" dirty="0" smtClean="0"/>
              <a:t>mode de communication :</a:t>
            </a:r>
          </a:p>
          <a:p>
            <a:r>
              <a:rPr lang="fr-FR" sz="1400" dirty="0" smtClean="0"/>
              <a:t>…</a:t>
            </a:r>
          </a:p>
          <a:p>
            <a:endParaRPr lang="fr-FR" sz="1600" b="1" dirty="0"/>
          </a:p>
          <a:p>
            <a:endParaRPr lang="fr-FR" sz="1600" b="1" dirty="0" smtClean="0"/>
          </a:p>
          <a:p>
            <a:endParaRPr lang="fr-FR" sz="1600" b="1" dirty="0" smtClean="0"/>
          </a:p>
          <a:p>
            <a:endParaRPr lang="fr-FR" sz="1600" b="1" dirty="0"/>
          </a:p>
          <a:p>
            <a:endParaRPr lang="fr-FR" sz="1600" b="1" dirty="0" smtClean="0"/>
          </a:p>
          <a:p>
            <a:endParaRPr lang="fr-FR" sz="1600" b="1" dirty="0" smtClean="0"/>
          </a:p>
          <a:p>
            <a:r>
              <a:rPr lang="fr-FR" sz="1600" b="1" dirty="0" smtClean="0"/>
              <a:t>Niveau cognitif global :</a:t>
            </a:r>
          </a:p>
          <a:p>
            <a:r>
              <a:rPr lang="fr-FR" sz="1400" dirty="0" smtClean="0"/>
              <a:t>…</a:t>
            </a:r>
          </a:p>
          <a:p>
            <a:endParaRPr lang="fr-FR" sz="1600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327584" y="2175933"/>
            <a:ext cx="28728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…</a:t>
            </a:r>
          </a:p>
          <a:p>
            <a:r>
              <a:rPr lang="fr-FR" dirty="0" smtClean="0"/>
              <a:t>…</a:t>
            </a:r>
          </a:p>
          <a:p>
            <a:r>
              <a:rPr lang="fr-FR" dirty="0" smtClean="0"/>
              <a:t>…</a:t>
            </a:r>
          </a:p>
          <a:p>
            <a:r>
              <a:rPr lang="fr-FR" dirty="0" smtClean="0"/>
              <a:t>…</a:t>
            </a:r>
          </a:p>
          <a:p>
            <a:r>
              <a:rPr lang="fr-FR" dirty="0" smtClean="0"/>
              <a:t>…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11582400" y="639256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3/8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7270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7584" y="349130"/>
            <a:ext cx="11301410" cy="59593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fr-FR" sz="3200" b="1" kern="0" dirty="0" smtClean="0">
                <a:solidFill>
                  <a:srgbClr val="2E74B5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Problème psychiatrique actuel</a:t>
            </a:r>
            <a:endParaRPr lang="fr-FR" sz="3600" b="1" kern="0" dirty="0" smtClean="0">
              <a:solidFill>
                <a:srgbClr val="2E74B5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77794" y="1548713"/>
            <a:ext cx="1124181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2060"/>
                </a:solidFill>
              </a:rPr>
              <a:t>Description : </a:t>
            </a:r>
            <a:endParaRPr lang="fr-FR" dirty="0" smtClean="0"/>
          </a:p>
          <a:p>
            <a:endParaRPr lang="fr-FR" dirty="0" smtClean="0"/>
          </a:p>
          <a:p>
            <a:r>
              <a:rPr lang="fr-FR" sz="1400" dirty="0" smtClean="0"/>
              <a:t>….</a:t>
            </a:r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1582400" y="639256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4/8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6717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7584" y="349130"/>
            <a:ext cx="11301410" cy="954107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3200" b="1" kern="0" dirty="0" smtClean="0"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Résultats des derniers examens réalisés </a:t>
            </a:r>
          </a:p>
          <a:p>
            <a:pPr algn="ctr">
              <a:spcAft>
                <a:spcPts val="0"/>
              </a:spcAft>
            </a:pPr>
            <a:r>
              <a:rPr lang="fr-FR" sz="2400" b="1" i="1" kern="0" dirty="0" smtClean="0"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(ex. bilan neuropsychologique, IRM, bilan sanguin, bilan orthophonique, etc.)</a:t>
            </a:r>
            <a:endParaRPr lang="fr-FR" sz="2800" b="1" i="1" kern="0" dirty="0" smtClean="0">
              <a:solidFill>
                <a:srgbClr val="2E74B5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678167"/>
              </p:ext>
            </p:extLst>
          </p:nvPr>
        </p:nvGraphicFramePr>
        <p:xfrm>
          <a:off x="327584" y="1470668"/>
          <a:ext cx="10969193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14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16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date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Type de bilan</a:t>
                      </a:r>
                      <a:endParaRPr lang="fr-FR" sz="1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Principales</a:t>
                      </a:r>
                      <a:r>
                        <a:rPr lang="fr-FR" baseline="0" dirty="0" smtClean="0"/>
                        <a:t> conclusions</a:t>
                      </a:r>
                      <a:endParaRPr lang="fr-FR" sz="1400" b="0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1582400" y="639256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5/8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8249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7584" y="349130"/>
            <a:ext cx="11301410" cy="59593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fr-FR" sz="3200" b="1" kern="0" dirty="0" smtClean="0"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Traitement actuel</a:t>
            </a:r>
            <a:endParaRPr lang="fr-FR" sz="3600" b="1" kern="0" dirty="0" smtClean="0">
              <a:solidFill>
                <a:srgbClr val="2E74B5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87180" y="1172581"/>
            <a:ext cx="11241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2060"/>
                </a:solidFill>
              </a:rPr>
              <a:t>Médicamenteux :</a:t>
            </a:r>
            <a:endParaRPr lang="fr-FR" dirty="0" smtClean="0"/>
          </a:p>
        </p:txBody>
      </p:sp>
      <p:sp>
        <p:nvSpPr>
          <p:cNvPr id="5" name="ZoneTexte 4"/>
          <p:cNvSpPr txBox="1"/>
          <p:nvPr/>
        </p:nvSpPr>
        <p:spPr>
          <a:xfrm>
            <a:off x="7452856" y="1344471"/>
            <a:ext cx="11241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2060"/>
                </a:solidFill>
              </a:rPr>
              <a:t>Non médicamenteux </a:t>
            </a:r>
          </a:p>
          <a:p>
            <a:r>
              <a:rPr lang="fr-FR" b="1" dirty="0" smtClean="0">
                <a:solidFill>
                  <a:srgbClr val="002060"/>
                </a:solidFill>
              </a:rPr>
              <a:t>(prises en charges paramédicales, etc…) :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968031"/>
              </p:ext>
            </p:extLst>
          </p:nvPr>
        </p:nvGraphicFramePr>
        <p:xfrm>
          <a:off x="7550486" y="1926283"/>
          <a:ext cx="4472888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6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6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type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fréquence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168797"/>
              </p:ext>
            </p:extLst>
          </p:nvPr>
        </p:nvGraphicFramePr>
        <p:xfrm>
          <a:off x="387180" y="1541913"/>
          <a:ext cx="6709333" cy="4882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8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6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1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947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molécule</a:t>
                      </a:r>
                      <a:endParaRPr lang="fr-FR" sz="14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fr-FR" sz="1400" dirty="0" smtClean="0"/>
                        <a:t>Posologie (mg) et</a:t>
                      </a:r>
                      <a:r>
                        <a:rPr lang="fr-FR" sz="1400" baseline="0" dirty="0" smtClean="0"/>
                        <a:t> </a:t>
                      </a:r>
                      <a:r>
                        <a:rPr lang="fr-FR" sz="1400" dirty="0" smtClean="0"/>
                        <a:t>Moment</a:t>
                      </a:r>
                      <a:r>
                        <a:rPr lang="fr-FR" sz="1400" baseline="0" dirty="0" smtClean="0"/>
                        <a:t> de la prise </a:t>
                      </a:r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Matin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Midi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Soir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coucher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Autre (injection retard, si besoin…)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1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11582400" y="639256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6/8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2920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3654" y="349130"/>
            <a:ext cx="11225340" cy="61927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fr-FR" sz="3200" b="1" kern="0" dirty="0" smtClean="0"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Récapitulatif chronologique du problème actuel</a:t>
            </a:r>
            <a:endParaRPr lang="fr-FR" sz="3600" b="1" kern="0" dirty="0" smtClean="0">
              <a:solidFill>
                <a:srgbClr val="2E74B5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lèche vers le bas 1"/>
          <p:cNvSpPr/>
          <p:nvPr/>
        </p:nvSpPr>
        <p:spPr>
          <a:xfrm>
            <a:off x="461319" y="1363576"/>
            <a:ext cx="963827" cy="4740662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10019"/>
              </p:ext>
            </p:extLst>
          </p:nvPr>
        </p:nvGraphicFramePr>
        <p:xfrm>
          <a:off x="1625557" y="1470668"/>
          <a:ext cx="9671220" cy="354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2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8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202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date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événement,</a:t>
                      </a:r>
                      <a:r>
                        <a:rPr lang="fr-FR" baseline="0" dirty="0" smtClean="0"/>
                        <a:t> examen, consultation</a:t>
                      </a:r>
                    </a:p>
                    <a:p>
                      <a:r>
                        <a:rPr lang="fr-FR" sz="1400" b="0" i="1" baseline="0" dirty="0" smtClean="0"/>
                        <a:t>Ex : consultation psychiatrique</a:t>
                      </a:r>
                      <a:endParaRPr lang="fr-FR" sz="1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Conclusion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i="1" baseline="0" dirty="0" smtClean="0"/>
                        <a:t>Ex : symptomatologie dépressive, introduction de </a:t>
                      </a:r>
                      <a:r>
                        <a:rPr lang="fr-FR" sz="1400" b="0" i="1" baseline="0" dirty="0" err="1" smtClean="0"/>
                        <a:t>Fluoxetine</a:t>
                      </a:r>
                      <a:endParaRPr lang="fr-FR" sz="1400" b="0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1582400" y="639256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7/8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6079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7584" y="349130"/>
            <a:ext cx="11301410" cy="59593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fr-FR" sz="3200" b="1" kern="0" dirty="0" smtClean="0"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Questions posées</a:t>
            </a:r>
            <a:endParaRPr lang="fr-F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988541" y="1655805"/>
            <a:ext cx="101654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Question 1  : ….</a:t>
            </a:r>
          </a:p>
          <a:p>
            <a:endParaRPr lang="fr-FR" dirty="0"/>
          </a:p>
          <a:p>
            <a:r>
              <a:rPr lang="fr-FR" dirty="0" smtClean="0"/>
              <a:t>Question 2 : ……</a:t>
            </a:r>
          </a:p>
          <a:p>
            <a:endParaRPr lang="fr-FR" dirty="0"/>
          </a:p>
          <a:p>
            <a:r>
              <a:rPr lang="fr-FR" dirty="0" smtClean="0"/>
              <a:t>Question 3 : ……..</a:t>
            </a:r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1582400" y="639256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8/8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08384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300</Words>
  <Application>Microsoft Office PowerPoint</Application>
  <PresentationFormat>Grand écran</PresentationFormat>
  <Paragraphs>97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CH Le Vinatier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FAVRE Emilie</dc:creator>
  <cp:lastModifiedBy>BABINET Marie-Noelle</cp:lastModifiedBy>
  <cp:revision>17</cp:revision>
  <dcterms:created xsi:type="dcterms:W3CDTF">2020-05-06T09:09:27Z</dcterms:created>
  <dcterms:modified xsi:type="dcterms:W3CDTF">2024-02-23T10:53:31Z</dcterms:modified>
</cp:coreProperties>
</file>